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3"/>
  </p:notesMasterIdLst>
  <p:sldIdLst>
    <p:sldId id="260" r:id="rId2"/>
    <p:sldId id="261" r:id="rId3"/>
    <p:sldId id="310" r:id="rId4"/>
    <p:sldId id="299" r:id="rId5"/>
    <p:sldId id="300" r:id="rId6"/>
    <p:sldId id="309" r:id="rId7"/>
    <p:sldId id="301" r:id="rId8"/>
    <p:sldId id="307" r:id="rId9"/>
    <p:sldId id="308" r:id="rId10"/>
    <p:sldId id="293"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2" d="100"/>
          <a:sy n="72" d="100"/>
        </p:scale>
        <p:origin x="59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D5B6E-D81F-4A44-9AFD-8AFB682B1EF3}" type="datetimeFigureOut">
              <a:rPr lang="en-US" smtClean="0"/>
              <a:t>3/12/2020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96F9-DF15-414D-8FC5-6548B61272FD}" type="slidenum">
              <a:rPr lang="en-US" smtClean="0"/>
              <a:t>‹#›</a:t>
            </a:fld>
            <a:endParaRPr lang="en-US" dirty="0"/>
          </a:p>
        </p:txBody>
      </p:sp>
    </p:spTree>
    <p:extLst>
      <p:ext uri="{BB962C8B-B14F-4D97-AF65-F5344CB8AC3E}">
        <p14:creationId xmlns:p14="http://schemas.microsoft.com/office/powerpoint/2010/main" val="66873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17500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36302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26047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2978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40482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38624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40645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64822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27163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784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1803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399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26133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20562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428465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38776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dirty="0"/>
          </a:p>
        </p:txBody>
      </p:sp>
    </p:spTree>
    <p:extLst>
      <p:ext uri="{BB962C8B-B14F-4D97-AF65-F5344CB8AC3E}">
        <p14:creationId xmlns:p14="http://schemas.microsoft.com/office/powerpoint/2010/main" val="38719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8362D-825D-4A82-A0AE-0E1171E04A9C}" type="datetimeFigureOut">
              <a:rPr lang="en-US" smtClean="0"/>
              <a:t>3/12/2020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3F5496-BF53-4496-B864-E03A26CEBDCE}" type="slidenum">
              <a:rPr lang="en-US" smtClean="0"/>
              <a:t>‹#›</a:t>
            </a:fld>
            <a:endParaRPr lang="en-US" dirty="0"/>
          </a:p>
        </p:txBody>
      </p:sp>
    </p:spTree>
    <p:extLst>
      <p:ext uri="{BB962C8B-B14F-4D97-AF65-F5344CB8AC3E}">
        <p14:creationId xmlns:p14="http://schemas.microsoft.com/office/powerpoint/2010/main" val="256277832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4 – March 12, 2020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58092" y="2508068"/>
                <a:ext cx="9444445" cy="3435532"/>
              </a:xfrm>
            </p:spPr>
            <p:txBody>
              <a:bodyPr>
                <a:noAutofit/>
              </a:bodyPr>
              <a:lstStyle/>
              <a:p>
                <a:r>
                  <a:rPr lang="en-US" sz="2400" b="1" dirty="0"/>
                  <a:t>P3 Challenge – Indicate the decay series for </a:t>
                </a:r>
                <a14:m>
                  <m:oMath xmlns:m="http://schemas.openxmlformats.org/officeDocument/2006/math">
                    <m:sPre>
                      <m:sPrePr>
                        <m:ctrlPr>
                          <a:rPr lang="en-US" sz="2400" b="1" i="1">
                            <a:latin typeface="Cambria Math" panose="02040503050406030204" pitchFamily="18" charset="0"/>
                          </a:rPr>
                        </m:ctrlPr>
                      </m:sPrePr>
                      <m:sub>
                        <m:r>
                          <a:rPr lang="en-US" sz="2400" b="0" i="1" smtClean="0">
                            <a:latin typeface="Cambria Math" panose="02040503050406030204" pitchFamily="18" charset="0"/>
                          </a:rPr>
                          <m:t>84</m:t>
                        </m:r>
                      </m:sub>
                      <m:sup>
                        <m:r>
                          <a:rPr lang="en-US" sz="2400" i="1">
                            <a:latin typeface="Cambria Math" panose="02040503050406030204" pitchFamily="18" charset="0"/>
                          </a:rPr>
                          <m:t>2</m:t>
                        </m:r>
                        <m:r>
                          <a:rPr lang="en-US" sz="2400" b="0" i="1" smtClean="0">
                            <a:latin typeface="Cambria Math" panose="02040503050406030204" pitchFamily="18" charset="0"/>
                          </a:rPr>
                          <m:t>1</m:t>
                        </m:r>
                        <m:r>
                          <a:rPr lang="en-US" sz="2400" i="1">
                            <a:latin typeface="Cambria Math" panose="02040503050406030204" pitchFamily="18" charset="0"/>
                          </a:rPr>
                          <m:t>8</m:t>
                        </m:r>
                      </m:sup>
                      <m:e>
                        <m:r>
                          <a:rPr lang="en-US" sz="2400" b="1" i="0" smtClean="0">
                            <a:latin typeface="Cambria Math" panose="02040503050406030204" pitchFamily="18" charset="0"/>
                          </a:rPr>
                          <m:t>𝐏𝐨</m:t>
                        </m:r>
                      </m:e>
                    </m:sPre>
                  </m:oMath>
                </a14:m>
                <a:r>
                  <a:rPr lang="en-US" sz="2400" b="1" dirty="0"/>
                  <a:t>. Use the table of nuclides and report your answer in the format: </a:t>
                </a:r>
              </a:p>
              <a:p>
                <a:endParaRPr lang="en-US" sz="2400" b="1" dirty="0"/>
              </a:p>
              <a:p>
                <a:pPr marL="0" indent="0">
                  <a:buNone/>
                </a:pPr>
                <a:r>
                  <a:rPr lang="en-US" sz="2400" b="1" dirty="0"/>
                  <a:t>			</a:t>
                </a:r>
                <a14:m>
                  <m:oMath xmlns:m="http://schemas.openxmlformats.org/officeDocument/2006/math">
                    <m:sPre>
                      <m:sPrePr>
                        <m:ctrlPr>
                          <a:rPr lang="en-US" sz="2400" b="1" i="1">
                            <a:latin typeface="Cambria Math" panose="02040503050406030204" pitchFamily="18" charset="0"/>
                          </a:rPr>
                        </m:ctrlPr>
                      </m:sPrePr>
                      <m:sub>
                        <m:r>
                          <a:rPr lang="en-US" sz="2400" i="1">
                            <a:latin typeface="Cambria Math" panose="02040503050406030204" pitchFamily="18" charset="0"/>
                          </a:rPr>
                          <m:t>92</m:t>
                        </m:r>
                      </m:sub>
                      <m:sup>
                        <m:r>
                          <a:rPr lang="en-US" sz="2400" i="1">
                            <a:latin typeface="Cambria Math" panose="02040503050406030204" pitchFamily="18" charset="0"/>
                          </a:rPr>
                          <m:t>238</m:t>
                        </m:r>
                      </m:sup>
                      <m:e>
                        <m:r>
                          <a:rPr lang="en-US" sz="2400" b="1">
                            <a:latin typeface="Cambria Math" panose="02040503050406030204" pitchFamily="18" charset="0"/>
                          </a:rPr>
                          <m:t>𝐔</m:t>
                        </m:r>
                      </m:e>
                    </m:sPre>
                  </m:oMath>
                </a14:m>
                <a:r>
                  <a:rPr lang="en-US" sz="2400" b="1" dirty="0"/>
                  <a:t> </a:t>
                </a:r>
                <a:r>
                  <a:rPr lang="en-US" sz="2400" b="1" dirty="0">
                    <a:sym typeface="Wingdings" panose="05000000000000000000" pitchFamily="2" charset="2"/>
                  </a:rPr>
                  <a:t> </a:t>
                </a:r>
                <a14:m>
                  <m:oMath xmlns:m="http://schemas.openxmlformats.org/officeDocument/2006/math">
                    <m:sPre>
                      <m:sPrePr>
                        <m:ctrlPr>
                          <a:rPr lang="en-US" sz="2400" b="1" i="1">
                            <a:latin typeface="Cambria Math" panose="02040503050406030204" pitchFamily="18" charset="0"/>
                          </a:rPr>
                        </m:ctrlPr>
                      </m:sPrePr>
                      <m:sub>
                        <m:r>
                          <a:rPr lang="en-US" sz="2400" i="1">
                            <a:latin typeface="Cambria Math" panose="02040503050406030204" pitchFamily="18" charset="0"/>
                          </a:rPr>
                          <m:t>9</m:t>
                        </m:r>
                        <m:r>
                          <a:rPr lang="en-US" sz="2400" b="0" i="1" smtClean="0">
                            <a:latin typeface="Cambria Math" panose="02040503050406030204" pitchFamily="18" charset="0"/>
                          </a:rPr>
                          <m:t>0</m:t>
                        </m:r>
                      </m:sub>
                      <m:sup>
                        <m:r>
                          <a:rPr lang="en-US" sz="2400" i="1">
                            <a:latin typeface="Cambria Math" panose="02040503050406030204" pitchFamily="18" charset="0"/>
                          </a:rPr>
                          <m:t>23</m:t>
                        </m:r>
                        <m:r>
                          <a:rPr lang="en-US" sz="2400" b="0" i="1" smtClean="0">
                            <a:latin typeface="Cambria Math" panose="02040503050406030204" pitchFamily="18" charset="0"/>
                          </a:rPr>
                          <m:t>4</m:t>
                        </m:r>
                      </m:sup>
                      <m:e>
                        <m:r>
                          <a:rPr lang="en-US" sz="2400" b="1" i="0" smtClean="0">
                            <a:latin typeface="Cambria Math" panose="02040503050406030204" pitchFamily="18" charset="0"/>
                          </a:rPr>
                          <m:t>𝐓𝐡</m:t>
                        </m:r>
                      </m:e>
                    </m:sPre>
                  </m:oMath>
                </a14:m>
                <a:r>
                  <a:rPr lang="en-US" sz="2400" b="1" dirty="0"/>
                  <a:t> </a:t>
                </a:r>
                <a:r>
                  <a:rPr lang="en-US" sz="2400" b="1" dirty="0">
                    <a:sym typeface="Wingdings" panose="05000000000000000000" pitchFamily="2" charset="2"/>
                  </a:rPr>
                  <a:t> </a:t>
                </a:r>
                <a14:m>
                  <m:oMath xmlns:m="http://schemas.openxmlformats.org/officeDocument/2006/math">
                    <m:sPre>
                      <m:sPrePr>
                        <m:ctrlPr>
                          <a:rPr lang="en-US" sz="2400" b="1" i="1">
                            <a:latin typeface="Cambria Math" panose="02040503050406030204" pitchFamily="18" charset="0"/>
                          </a:rPr>
                        </m:ctrlPr>
                      </m:sPrePr>
                      <m:sub>
                        <m:r>
                          <a:rPr lang="en-US" sz="2400" i="1">
                            <a:latin typeface="Cambria Math" panose="02040503050406030204" pitchFamily="18" charset="0"/>
                          </a:rPr>
                          <m:t>9</m:t>
                        </m:r>
                        <m:r>
                          <a:rPr lang="en-US" sz="2400" b="0" i="1" smtClean="0">
                            <a:latin typeface="Cambria Math" panose="02040503050406030204" pitchFamily="18" charset="0"/>
                          </a:rPr>
                          <m:t>1</m:t>
                        </m:r>
                      </m:sub>
                      <m:sup>
                        <m:r>
                          <a:rPr lang="en-US" sz="2400" i="1">
                            <a:latin typeface="Cambria Math" panose="02040503050406030204" pitchFamily="18" charset="0"/>
                          </a:rPr>
                          <m:t>23</m:t>
                        </m:r>
                        <m:r>
                          <a:rPr lang="en-US" sz="2400" b="0" i="1" smtClean="0">
                            <a:latin typeface="Cambria Math" panose="02040503050406030204" pitchFamily="18" charset="0"/>
                          </a:rPr>
                          <m:t>4</m:t>
                        </m:r>
                      </m:sup>
                      <m:e>
                        <m:r>
                          <a:rPr lang="en-US" sz="2400" b="1" i="0" smtClean="0">
                            <a:latin typeface="Cambria Math" panose="02040503050406030204" pitchFamily="18" charset="0"/>
                          </a:rPr>
                          <m:t>𝐏𝐚</m:t>
                        </m:r>
                      </m:e>
                    </m:sPre>
                  </m:oMath>
                </a14:m>
                <a:r>
                  <a:rPr lang="en-US" sz="2400" b="1" dirty="0"/>
                  <a:t> </a:t>
                </a:r>
                <a:r>
                  <a:rPr lang="en-US" sz="2400" b="1" dirty="0">
                    <a:sym typeface="Wingdings" panose="05000000000000000000" pitchFamily="2" charset="2"/>
                  </a:rPr>
                  <a:t>… until stable</a:t>
                </a: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58092" y="2508068"/>
                <a:ext cx="9444445" cy="3435532"/>
              </a:xfrm>
              <a:blipFill>
                <a:blip r:embed="rId4"/>
                <a:stretch>
                  <a:fillRect l="-516" t="-1241"/>
                </a:stretch>
              </a:blipFill>
            </p:spPr>
            <p:txBody>
              <a:bodyPr/>
              <a:lstStyle/>
              <a:p>
                <a:r>
                  <a:rPr lang="en-US">
                    <a:noFill/>
                  </a:rPr>
                  <a:t> </a:t>
                </a:r>
              </a:p>
            </p:txBody>
          </p:sp>
        </mc:Fallback>
      </mc:AlternateContent>
      <p:sp>
        <p:nvSpPr>
          <p:cNvPr id="4" name="TextBox 3"/>
          <p:cNvSpPr txBox="1"/>
          <p:nvPr/>
        </p:nvSpPr>
        <p:spPr>
          <a:xfrm>
            <a:off x="3187334" y="3631475"/>
            <a:ext cx="332142"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sym typeface="Euclid Symbol" panose="05050102010706020507" pitchFamily="18" charset="2"/>
              </a:rPr>
              <a:t></a:t>
            </a:r>
            <a:endParaRPr lang="en-US" dirty="0">
              <a:latin typeface="Cambria Math" panose="02040503050406030204" pitchFamily="18" charset="0"/>
              <a:ea typeface="Cambria Math" panose="02040503050406030204" pitchFamily="18" charset="0"/>
            </a:endParaRPr>
          </a:p>
        </p:txBody>
      </p:sp>
      <p:sp>
        <p:nvSpPr>
          <p:cNvPr id="5" name="TextBox 4"/>
          <p:cNvSpPr txBox="1"/>
          <p:nvPr/>
        </p:nvSpPr>
        <p:spPr>
          <a:xfrm>
            <a:off x="4423954" y="3631475"/>
            <a:ext cx="351378" cy="369332"/>
          </a:xfrm>
          <a:prstGeom prst="rect">
            <a:avLst/>
          </a:prstGeom>
          <a:noFill/>
          <a:ln>
            <a:noFill/>
          </a:ln>
        </p:spPr>
        <p:txBody>
          <a:bodyPr wrap="none" rtlCol="0">
            <a:spAutoFit/>
          </a:bodyPr>
          <a:lstStyle/>
          <a:p>
            <a:r>
              <a:rPr lang="en-US" dirty="0">
                <a:latin typeface="Cambria Math" panose="02040503050406030204" pitchFamily="18" charset="0"/>
                <a:ea typeface="Cambria Math" panose="02040503050406030204" pitchFamily="18" charset="0"/>
                <a:sym typeface="Euclid Symbol" panose="05050102010706020507" pitchFamily="18" charset="2"/>
              </a:rPr>
              <a:t></a:t>
            </a:r>
            <a:r>
              <a:rPr lang="en-US" baseline="30000" dirty="0">
                <a:latin typeface="Cambria Math" panose="02040503050406030204" pitchFamily="18" charset="0"/>
                <a:ea typeface="Cambria Math" panose="02040503050406030204" pitchFamily="18" charset="0"/>
                <a:sym typeface="Euclid Symbol" panose="05050102010706020507" pitchFamily="18" charset="2"/>
              </a:rPr>
              <a:t>-</a:t>
            </a:r>
            <a:endParaRPr lang="en-US" dirty="0">
              <a:latin typeface="Cambria Math" panose="02040503050406030204" pitchFamily="18" charset="0"/>
              <a:ea typeface="Cambria Math" panose="02040503050406030204" pitchFamily="18" charset="0"/>
            </a:endParaRPr>
          </a:p>
        </p:txBody>
      </p:sp>
      <p:sp>
        <p:nvSpPr>
          <p:cNvPr id="6" name="TextBox 5"/>
          <p:cNvSpPr txBox="1"/>
          <p:nvPr/>
        </p:nvSpPr>
        <p:spPr>
          <a:xfrm>
            <a:off x="6792686" y="5394960"/>
            <a:ext cx="4543231" cy="646331"/>
          </a:xfrm>
          <a:prstGeom prst="rect">
            <a:avLst/>
          </a:prstGeom>
          <a:noFill/>
        </p:spPr>
        <p:txBody>
          <a:bodyPr wrap="none" rtlCol="0">
            <a:spAutoFit/>
          </a:bodyPr>
          <a:lstStyle/>
          <a:p>
            <a:r>
              <a:rPr lang="en-US" dirty="0"/>
              <a:t>Get out 16, 17 and 23 for HMK check </a:t>
            </a:r>
          </a:p>
          <a:p>
            <a:r>
              <a:rPr lang="en-US" dirty="0"/>
              <a:t>And Hand in the 7.1 Radioactivity Lab  </a:t>
            </a:r>
          </a:p>
        </p:txBody>
      </p:sp>
    </p:spTree>
    <p:extLst>
      <p:ext uri="{BB962C8B-B14F-4D97-AF65-F5344CB8AC3E}">
        <p14:creationId xmlns:p14="http://schemas.microsoft.com/office/powerpoint/2010/main" val="18503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reactions</a:t>
            </a:r>
          </a:p>
        </p:txBody>
      </p:sp>
      <p:sp>
        <p:nvSpPr>
          <p:cNvPr id="3" name="Content Placeholder 2"/>
          <p:cNvSpPr>
            <a:spLocks noGrp="1"/>
          </p:cNvSpPr>
          <p:nvPr>
            <p:ph idx="1"/>
          </p:nvPr>
        </p:nvSpPr>
        <p:spPr/>
        <p:txBody>
          <a:bodyPr>
            <a:normAutofit/>
          </a:bodyPr>
          <a:lstStyle/>
          <a:p>
            <a:r>
              <a:rPr lang="en-US" sz="2000" b="1" dirty="0"/>
              <a:t>Fission: When a large atom is reacted with a neutron, it may form a nuclide that splits into two daughter nuclei.</a:t>
            </a:r>
          </a:p>
          <a:p>
            <a:r>
              <a:rPr lang="en-US" sz="2000" b="1" dirty="0"/>
              <a:t>Ex: </a:t>
            </a:r>
          </a:p>
          <a:p>
            <a:endParaRPr lang="en-US" sz="2000" b="1" dirty="0"/>
          </a:p>
          <a:p>
            <a:r>
              <a:rPr lang="en-US" sz="2000" b="1" dirty="0"/>
              <a:t>Fusion: When two small atoms collide to form a larger nuclide.</a:t>
            </a:r>
          </a:p>
          <a:p>
            <a:r>
              <a:rPr lang="en-US" sz="2000" b="1" dirty="0"/>
              <a:t>Ex:   </a:t>
            </a:r>
          </a:p>
          <a:p>
            <a:r>
              <a:rPr lang="en-US" sz="2000" b="1" dirty="0"/>
              <a:t>Nuclides larger than Ni-62 may do fission. Smaller may do fusion.</a:t>
            </a:r>
          </a:p>
          <a:p>
            <a:r>
              <a:rPr lang="en-US" sz="2000" b="1" dirty="0"/>
              <a:t>The energy of nuclear reactions is also related to it’s mass changes.</a:t>
            </a:r>
          </a:p>
          <a:p>
            <a:endParaRPr lang="en-US" sz="2000" b="1" dirty="0"/>
          </a:p>
        </p:txBody>
      </p:sp>
      <p:pic>
        <p:nvPicPr>
          <p:cNvPr id="4" name="Picture 3"/>
          <p:cNvPicPr>
            <a:picLocks noChangeAspect="1"/>
          </p:cNvPicPr>
          <p:nvPr/>
        </p:nvPicPr>
        <p:blipFill rotWithShape="1">
          <a:blip r:embed="rId2"/>
          <a:srcRect l="33403" t="64561" r="40868" b="30561"/>
          <a:stretch/>
        </p:blipFill>
        <p:spPr>
          <a:xfrm>
            <a:off x="2313138" y="3409629"/>
            <a:ext cx="4798283" cy="511444"/>
          </a:xfrm>
          <a:prstGeom prst="rect">
            <a:avLst/>
          </a:prstGeom>
        </p:spPr>
      </p:pic>
      <p:pic>
        <p:nvPicPr>
          <p:cNvPr id="5" name="Picture 4"/>
          <p:cNvPicPr>
            <a:picLocks noChangeAspect="1"/>
          </p:cNvPicPr>
          <p:nvPr/>
        </p:nvPicPr>
        <p:blipFill rotWithShape="1">
          <a:blip r:embed="rId3"/>
          <a:srcRect l="4934" t="68168" r="80772" b="25900"/>
          <a:stretch/>
        </p:blipFill>
        <p:spPr>
          <a:xfrm>
            <a:off x="2313138" y="4553708"/>
            <a:ext cx="2487714" cy="580466"/>
          </a:xfrm>
          <a:prstGeom prst="rect">
            <a:avLst/>
          </a:prstGeom>
        </p:spPr>
      </p:pic>
    </p:spTree>
    <p:extLst>
      <p:ext uri="{BB962C8B-B14F-4D97-AF65-F5344CB8AC3E}">
        <p14:creationId xmlns:p14="http://schemas.microsoft.com/office/powerpoint/2010/main" val="82584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slip and homework</a:t>
            </a:r>
          </a:p>
        </p:txBody>
      </p:sp>
      <p:sp>
        <p:nvSpPr>
          <p:cNvPr id="3" name="Content Placeholder 2"/>
          <p:cNvSpPr>
            <a:spLocks noGrp="1"/>
          </p:cNvSpPr>
          <p:nvPr>
            <p:ph idx="1"/>
          </p:nvPr>
        </p:nvSpPr>
        <p:spPr>
          <a:xfrm>
            <a:off x="1154954" y="2603500"/>
            <a:ext cx="10092166" cy="3416300"/>
          </a:xfrm>
        </p:spPr>
        <p:txBody>
          <a:bodyPr>
            <a:normAutofit/>
          </a:bodyPr>
          <a:lstStyle/>
          <a:p>
            <a:pPr lvl="1"/>
            <a:r>
              <a:rPr lang="en-US" sz="2200" b="1" dirty="0"/>
              <a:t>Exit Slip – </a:t>
            </a:r>
          </a:p>
          <a:p>
            <a:pPr lvl="1"/>
            <a:endParaRPr lang="en-US" b="1" dirty="0"/>
          </a:p>
          <a:p>
            <a:pPr lvl="1"/>
            <a:r>
              <a:rPr lang="en-US" sz="2000" b="1" dirty="0"/>
              <a:t>What’s due? (homework for a homework check next class) </a:t>
            </a:r>
            <a:endParaRPr lang="en-US" sz="2400" b="1" u="sng" dirty="0"/>
          </a:p>
          <a:p>
            <a:pPr lvl="2"/>
            <a:r>
              <a:rPr lang="en-US" sz="2400" b="1" dirty="0"/>
              <a:t>p294 #18-24, except 23, Binding WS #6-8 </a:t>
            </a:r>
          </a:p>
          <a:p>
            <a:pPr lvl="1"/>
            <a:r>
              <a:rPr lang="en-US" sz="2200" b="1" dirty="0"/>
              <a:t>What’s next? (What to read to prepare for the next class)</a:t>
            </a:r>
          </a:p>
          <a:p>
            <a:pPr lvl="2"/>
            <a:r>
              <a:rPr lang="en-US" sz="2000" b="1" dirty="0"/>
              <a:t>Read 7.1, 7.2</a:t>
            </a:r>
            <a:endParaRPr lang="en-US" sz="1800" b="1" dirty="0"/>
          </a:p>
          <a:p>
            <a:pPr lvl="2"/>
            <a:endParaRPr lang="en-US" sz="1800" b="1" dirty="0"/>
          </a:p>
        </p:txBody>
      </p:sp>
    </p:spTree>
    <p:extLst>
      <p:ext uri="{BB962C8B-B14F-4D97-AF65-F5344CB8AC3E}">
        <p14:creationId xmlns:p14="http://schemas.microsoft.com/office/powerpoint/2010/main" val="200905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Objectives/Agenda/Assignment</a:t>
            </a:r>
          </a:p>
        </p:txBody>
      </p:sp>
      <p:sp>
        <p:nvSpPr>
          <p:cNvPr id="3" name="Content Placeholder 2"/>
          <p:cNvSpPr>
            <a:spLocks noGrp="1"/>
          </p:cNvSpPr>
          <p:nvPr>
            <p:ph sz="half" idx="1"/>
          </p:nvPr>
        </p:nvSpPr>
        <p:spPr/>
        <p:txBody>
          <a:bodyPr>
            <a:normAutofit/>
          </a:bodyPr>
          <a:lstStyle/>
          <a:p>
            <a:r>
              <a:rPr lang="en-US" sz="2000" b="1" dirty="0"/>
              <a:t>Objective:  </a:t>
            </a:r>
          </a:p>
          <a:p>
            <a:pPr lvl="1"/>
            <a:r>
              <a:rPr lang="en-US" sz="1800" b="1" dirty="0"/>
              <a:t>7.2 Nuclear Applications</a:t>
            </a:r>
          </a:p>
          <a:p>
            <a:r>
              <a:rPr lang="en-US" b="1" dirty="0"/>
              <a:t>Assignment: </a:t>
            </a:r>
          </a:p>
          <a:p>
            <a:pPr lvl="2"/>
            <a:r>
              <a:rPr lang="en-US" sz="2000" b="1" dirty="0"/>
              <a:t>p294 #18-24, except 23</a:t>
            </a:r>
          </a:p>
          <a:p>
            <a:pPr lvl="2"/>
            <a:r>
              <a:rPr lang="en-US" sz="2000" b="1" dirty="0"/>
              <a:t>And Worksheet 6-8</a:t>
            </a:r>
          </a:p>
        </p:txBody>
      </p:sp>
      <p:sp>
        <p:nvSpPr>
          <p:cNvPr id="4" name="Content Placeholder 3"/>
          <p:cNvSpPr>
            <a:spLocks noGrp="1"/>
          </p:cNvSpPr>
          <p:nvPr>
            <p:ph sz="half" idx="2"/>
          </p:nvPr>
        </p:nvSpPr>
        <p:spPr/>
        <p:txBody>
          <a:bodyPr>
            <a:normAutofit/>
          </a:bodyPr>
          <a:lstStyle/>
          <a:p>
            <a:r>
              <a:rPr lang="en-US" sz="2200" b="1" dirty="0"/>
              <a:t>Agenda:</a:t>
            </a:r>
            <a:endParaRPr lang="en-US" sz="2000" b="1" dirty="0"/>
          </a:p>
          <a:p>
            <a:pPr lvl="1"/>
            <a:r>
              <a:rPr lang="en-US" sz="2000" b="1" dirty="0"/>
              <a:t>Nuclear reactions </a:t>
            </a:r>
          </a:p>
          <a:p>
            <a:pPr lvl="1"/>
            <a:r>
              <a:rPr lang="en-US" sz="2000" b="1" dirty="0"/>
              <a:t>Fission</a:t>
            </a:r>
          </a:p>
          <a:p>
            <a:pPr lvl="1"/>
            <a:r>
              <a:rPr lang="en-US" sz="2000" b="1" dirty="0"/>
              <a:t>Fusion</a:t>
            </a:r>
          </a:p>
          <a:p>
            <a:pPr lvl="1"/>
            <a:r>
              <a:rPr lang="en-US" sz="2000" b="1" dirty="0"/>
              <a:t>Energy from nuclear reactions</a:t>
            </a:r>
          </a:p>
          <a:p>
            <a:pPr lvl="1"/>
            <a:endParaRPr lang="en-US" sz="2000" b="1" dirty="0"/>
          </a:p>
          <a:p>
            <a:pPr lvl="1"/>
            <a:endParaRPr lang="en-US" sz="2000" b="1" dirty="0"/>
          </a:p>
          <a:p>
            <a:endParaRPr lang="en-US" dirty="0"/>
          </a:p>
        </p:txBody>
      </p:sp>
    </p:spTree>
    <p:extLst>
      <p:ext uri="{BB962C8B-B14F-4D97-AF65-F5344CB8AC3E}">
        <p14:creationId xmlns:p14="http://schemas.microsoft.com/office/powerpoint/2010/main" val="107841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decays as nuclear reactions</a:t>
            </a:r>
          </a:p>
        </p:txBody>
      </p:sp>
      <p:sp>
        <p:nvSpPr>
          <p:cNvPr id="5" name="Content Placeholder 4"/>
          <p:cNvSpPr>
            <a:spLocks noGrp="1"/>
          </p:cNvSpPr>
          <p:nvPr>
            <p:ph idx="1"/>
          </p:nvPr>
        </p:nvSpPr>
        <p:spPr/>
        <p:txBody>
          <a:bodyPr>
            <a:normAutofit/>
          </a:bodyPr>
          <a:lstStyle/>
          <a:p>
            <a:r>
              <a:rPr lang="en-US" sz="2400" b="1" dirty="0"/>
              <a:t>The simplest type of nuclear reaction is a nuclear decay that is associated with the loss of an alpha or beta particle, like those we have written.</a:t>
            </a:r>
          </a:p>
          <a:p>
            <a:r>
              <a:rPr lang="en-US" sz="2400" b="1" dirty="0"/>
              <a:t>These are all exothermic processes and release energy. </a:t>
            </a:r>
          </a:p>
          <a:p>
            <a:r>
              <a:rPr lang="en-US" sz="2400" b="1" dirty="0"/>
              <a:t>The energy released comes from a loss of mass. </a:t>
            </a:r>
          </a:p>
          <a:p>
            <a:r>
              <a:rPr lang="en-US" sz="2400" b="1" dirty="0">
                <a:sym typeface="Euclid Symbol" panose="05050102010706020507" pitchFamily="18" charset="2"/>
              </a:rPr>
              <a:t>m = reactants – products </a:t>
            </a:r>
          </a:p>
          <a:p>
            <a:r>
              <a:rPr lang="en-US" sz="2400" b="1" dirty="0">
                <a:sym typeface="Euclid Symbol" panose="05050102010706020507" pitchFamily="18" charset="2"/>
              </a:rPr>
              <a:t>E = mc</a:t>
            </a:r>
            <a:r>
              <a:rPr lang="en-US" sz="2400" b="1" baseline="30000" dirty="0">
                <a:sym typeface="Euclid Symbol" panose="05050102010706020507" pitchFamily="18" charset="2"/>
              </a:rPr>
              <a:t>2</a:t>
            </a:r>
            <a:r>
              <a:rPr lang="en-US" sz="2400" b="1" dirty="0">
                <a:sym typeface="Euclid Symbol" panose="05050102010706020507" pitchFamily="18" charset="2"/>
              </a:rPr>
              <a:t>    or in </a:t>
            </a:r>
            <a:r>
              <a:rPr lang="en-US" sz="2400" b="1" dirty="0" err="1">
                <a:sym typeface="Euclid Symbol" panose="05050102010706020507" pitchFamily="18" charset="2"/>
              </a:rPr>
              <a:t>Mev</a:t>
            </a:r>
            <a:r>
              <a:rPr lang="en-US" sz="2400" b="1" dirty="0">
                <a:sym typeface="Euclid Symbol" panose="05050102010706020507" pitchFamily="18" charset="2"/>
              </a:rPr>
              <a:t>   E = m*931.5 MeV</a:t>
            </a:r>
            <a:endParaRPr lang="en-US" sz="2400" b="1" dirty="0"/>
          </a:p>
        </p:txBody>
      </p:sp>
    </p:spTree>
    <p:extLst>
      <p:ext uri="{BB962C8B-B14F-4D97-AF65-F5344CB8AC3E}">
        <p14:creationId xmlns:p14="http://schemas.microsoft.com/office/powerpoint/2010/main" val="25376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Induced Transmutation</a:t>
            </a:r>
          </a:p>
        </p:txBody>
      </p:sp>
      <p:sp>
        <p:nvSpPr>
          <p:cNvPr id="3" name="Content Placeholder 2"/>
          <p:cNvSpPr>
            <a:spLocks noGrp="1"/>
          </p:cNvSpPr>
          <p:nvPr>
            <p:ph idx="1"/>
          </p:nvPr>
        </p:nvSpPr>
        <p:spPr/>
        <p:txBody>
          <a:bodyPr/>
          <a:lstStyle/>
          <a:p>
            <a:r>
              <a:rPr lang="en-US" sz="2000" b="1" dirty="0"/>
              <a:t>We can also induce nuclear reactions by bombarding nuclei with neutrons, protons, alpha particles or other particles including small atoms like oxygen. </a:t>
            </a:r>
          </a:p>
          <a:p>
            <a:r>
              <a:rPr lang="en-US" sz="2000" b="1" dirty="0"/>
              <a:t>This is the purpose of a cyclotron.</a:t>
            </a:r>
          </a:p>
          <a:p>
            <a:r>
              <a:rPr lang="en-US" sz="2000" b="1" dirty="0"/>
              <a:t>These nuclear reactions follow the same rules as nuclear decay processes.</a:t>
            </a:r>
          </a:p>
          <a:p>
            <a:r>
              <a:rPr lang="en-US" sz="2000" b="1" dirty="0"/>
              <a:t>Ex: Alumunim-27 reacts with alpha particles to produce a neutron and another element.   </a:t>
            </a:r>
          </a:p>
          <a:p>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996380312"/>
              </p:ext>
            </p:extLst>
          </p:nvPr>
        </p:nvGraphicFramePr>
        <p:xfrm>
          <a:off x="1561273" y="5687844"/>
          <a:ext cx="2464881" cy="425116"/>
        </p:xfrm>
        <a:graphic>
          <a:graphicData uri="http://schemas.openxmlformats.org/presentationml/2006/ole">
            <mc:AlternateContent xmlns:mc="http://schemas.openxmlformats.org/markup-compatibility/2006">
              <mc:Choice xmlns:v="urn:schemas-microsoft-com:vml" Requires="v">
                <p:oleObj spid="_x0000_s1110" name="Equation" r:id="rId3" imgW="1396800" imgH="241200" progId="Equation.DSMT4">
                  <p:embed/>
                </p:oleObj>
              </mc:Choice>
              <mc:Fallback>
                <p:oleObj name="Equation" r:id="rId3" imgW="1396800" imgH="241200" progId="Equation.DSMT4">
                  <p:embed/>
                  <p:pic>
                    <p:nvPicPr>
                      <p:cNvPr id="4" name="Object 3"/>
                      <p:cNvPicPr/>
                      <p:nvPr/>
                    </p:nvPicPr>
                    <p:blipFill>
                      <a:blip r:embed="rId4"/>
                      <a:stretch>
                        <a:fillRect/>
                      </a:stretch>
                    </p:blipFill>
                    <p:spPr>
                      <a:xfrm>
                        <a:off x="1561273" y="5687844"/>
                        <a:ext cx="2464881" cy="42511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18656667"/>
              </p:ext>
            </p:extLst>
          </p:nvPr>
        </p:nvGraphicFramePr>
        <p:xfrm>
          <a:off x="4432473" y="5746974"/>
          <a:ext cx="2577325" cy="425116"/>
        </p:xfrm>
        <a:graphic>
          <a:graphicData uri="http://schemas.openxmlformats.org/presentationml/2006/ole">
            <mc:AlternateContent xmlns:mc="http://schemas.openxmlformats.org/markup-compatibility/2006">
              <mc:Choice xmlns:v="urn:schemas-microsoft-com:vml" Requires="v">
                <p:oleObj spid="_x0000_s1111" name="Equation" r:id="rId5" imgW="1460160" imgH="241200" progId="Equation.DSMT4">
                  <p:embed/>
                </p:oleObj>
              </mc:Choice>
              <mc:Fallback>
                <p:oleObj name="Equation" r:id="rId5" imgW="1460160" imgH="241200" progId="Equation.DSMT4">
                  <p:embed/>
                  <p:pic>
                    <p:nvPicPr>
                      <p:cNvPr id="5" name="Object 4"/>
                      <p:cNvPicPr/>
                      <p:nvPr/>
                    </p:nvPicPr>
                    <p:blipFill>
                      <a:blip r:embed="rId6"/>
                      <a:stretch>
                        <a:fillRect/>
                      </a:stretch>
                    </p:blipFill>
                    <p:spPr>
                      <a:xfrm>
                        <a:off x="4432473" y="5746974"/>
                        <a:ext cx="2577325" cy="42511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25498363"/>
              </p:ext>
            </p:extLst>
          </p:nvPr>
        </p:nvGraphicFramePr>
        <p:xfrm>
          <a:off x="7416117" y="5687845"/>
          <a:ext cx="2487567" cy="425115"/>
        </p:xfrm>
        <a:graphic>
          <a:graphicData uri="http://schemas.openxmlformats.org/presentationml/2006/ole">
            <mc:AlternateContent xmlns:mc="http://schemas.openxmlformats.org/markup-compatibility/2006">
              <mc:Choice xmlns:v="urn:schemas-microsoft-com:vml" Requires="v">
                <p:oleObj spid="_x0000_s1112" name="Equation" r:id="rId7" imgW="1409400" imgH="241200" progId="Equation.DSMT4">
                  <p:embed/>
                </p:oleObj>
              </mc:Choice>
              <mc:Fallback>
                <p:oleObj name="Equation" r:id="rId7" imgW="1409400" imgH="241200" progId="Equation.DSMT4">
                  <p:embed/>
                  <p:pic>
                    <p:nvPicPr>
                      <p:cNvPr id="6" name="Object 5"/>
                      <p:cNvPicPr/>
                      <p:nvPr/>
                    </p:nvPicPr>
                    <p:blipFill>
                      <a:blip r:embed="rId8"/>
                      <a:stretch>
                        <a:fillRect/>
                      </a:stretch>
                    </p:blipFill>
                    <p:spPr>
                      <a:xfrm>
                        <a:off x="7416117" y="5687845"/>
                        <a:ext cx="2487567" cy="425115"/>
                      </a:xfrm>
                      <a:prstGeom prst="rect">
                        <a:avLst/>
                      </a:prstGeom>
                    </p:spPr>
                  </p:pic>
                </p:oleObj>
              </mc:Fallback>
            </mc:AlternateContent>
          </a:graphicData>
        </a:graphic>
      </p:graphicFrame>
    </p:spTree>
    <p:extLst>
      <p:ext uri="{BB962C8B-B14F-4D97-AF65-F5344CB8AC3E}">
        <p14:creationId xmlns:p14="http://schemas.microsoft.com/office/powerpoint/2010/main" val="137765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Fission</a:t>
            </a:r>
          </a:p>
        </p:txBody>
      </p:sp>
      <p:sp>
        <p:nvSpPr>
          <p:cNvPr id="3" name="Content Placeholder 2"/>
          <p:cNvSpPr>
            <a:spLocks noGrp="1"/>
          </p:cNvSpPr>
          <p:nvPr>
            <p:ph idx="1"/>
          </p:nvPr>
        </p:nvSpPr>
        <p:spPr>
          <a:xfrm>
            <a:off x="1154954" y="2603500"/>
            <a:ext cx="9276933" cy="3416300"/>
          </a:xfrm>
        </p:spPr>
        <p:txBody>
          <a:bodyPr>
            <a:normAutofit/>
          </a:bodyPr>
          <a:lstStyle/>
          <a:p>
            <a:r>
              <a:rPr lang="en-US" b="1" dirty="0"/>
              <a:t>In 1939, </a:t>
            </a:r>
            <a:r>
              <a:rPr lang="en-US" b="1" dirty="0" err="1"/>
              <a:t>Lise</a:t>
            </a:r>
            <a:r>
              <a:rPr lang="en-US" b="1" dirty="0"/>
              <a:t> Meitner and Otto Hahn discovered that when Uranium 235 is bombarded with neutrons a nuclear reaction happens that releases a large amount of energy.</a:t>
            </a:r>
          </a:p>
          <a:p>
            <a:r>
              <a:rPr lang="en-US" b="1" dirty="0"/>
              <a:t>They isolated two daughter atoms and when comparing the mass defect of the proposed reaction, they could explain the amount of energy that they got from the reaction. Because of the split into two smaller atoms, this was called a fission reaction.</a:t>
            </a:r>
          </a:p>
          <a:p>
            <a:r>
              <a:rPr lang="en-US" b="1" dirty="0"/>
              <a:t>In 1944, Hahn, but not Meitner, received the Nobel prize in Chemistry for the discovery of </a:t>
            </a:r>
            <a:r>
              <a:rPr lang="en-US" b="1" u="sng" dirty="0"/>
              <a:t>nuclear fission</a:t>
            </a:r>
            <a:r>
              <a:rPr lang="en-US" b="1" dirty="0"/>
              <a:t>. Meitner, as a Jew, did the bulk of the work and calculations while living in exile from Hitler in Sweden but was denied credit.</a:t>
            </a:r>
          </a:p>
          <a:p>
            <a:endParaRPr lang="en-US" b="1" dirty="0"/>
          </a:p>
          <a:p>
            <a:endParaRPr lang="en-US" b="1" dirty="0"/>
          </a:p>
          <a:p>
            <a:endParaRPr lang="en-US" b="1" dirty="0"/>
          </a:p>
          <a:p>
            <a:endParaRPr lang="en-US" b="1" dirty="0"/>
          </a:p>
        </p:txBody>
      </p:sp>
      <p:graphicFrame>
        <p:nvGraphicFramePr>
          <p:cNvPr id="4" name="Object 3"/>
          <p:cNvGraphicFramePr>
            <a:graphicFrameLocks noChangeAspect="1"/>
          </p:cNvGraphicFramePr>
          <p:nvPr/>
        </p:nvGraphicFramePr>
        <p:xfrm>
          <a:off x="2465362" y="5682967"/>
          <a:ext cx="6884702" cy="673666"/>
        </p:xfrm>
        <a:graphic>
          <a:graphicData uri="http://schemas.openxmlformats.org/presentationml/2006/ole">
            <mc:AlternateContent xmlns:mc="http://schemas.openxmlformats.org/markup-compatibility/2006">
              <mc:Choice xmlns:v="urn:schemas-microsoft-com:vml" Requires="v">
                <p:oleObj spid="_x0000_s2075" name="Equation" r:id="rId3" imgW="2463480" imgH="241200" progId="Equation.DSMT4">
                  <p:embed/>
                </p:oleObj>
              </mc:Choice>
              <mc:Fallback>
                <p:oleObj name="Equation" r:id="rId3" imgW="2463480" imgH="241200" progId="Equation.DSMT4">
                  <p:embed/>
                  <p:pic>
                    <p:nvPicPr>
                      <p:cNvPr id="4" name="Object 3"/>
                      <p:cNvPicPr/>
                      <p:nvPr/>
                    </p:nvPicPr>
                    <p:blipFill>
                      <a:blip r:embed="rId4"/>
                      <a:stretch>
                        <a:fillRect/>
                      </a:stretch>
                    </p:blipFill>
                    <p:spPr>
                      <a:xfrm>
                        <a:off x="2465362" y="5682967"/>
                        <a:ext cx="6884702" cy="673666"/>
                      </a:xfrm>
                      <a:prstGeom prst="rect">
                        <a:avLst/>
                      </a:prstGeom>
                    </p:spPr>
                  </p:pic>
                </p:oleObj>
              </mc:Fallback>
            </mc:AlternateContent>
          </a:graphicData>
        </a:graphic>
      </p:graphicFrame>
    </p:spTree>
    <p:extLst>
      <p:ext uri="{BB962C8B-B14F-4D97-AF65-F5344CB8AC3E}">
        <p14:creationId xmlns:p14="http://schemas.microsoft.com/office/powerpoint/2010/main" val="16069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 nuclear fission</a:t>
            </a:r>
          </a:p>
        </p:txBody>
      </p:sp>
      <p:sp>
        <p:nvSpPr>
          <p:cNvPr id="3" name="Content Placeholder 2"/>
          <p:cNvSpPr>
            <a:spLocks noGrp="1"/>
          </p:cNvSpPr>
          <p:nvPr>
            <p:ph idx="1"/>
          </p:nvPr>
        </p:nvSpPr>
        <p:spPr>
          <a:xfrm>
            <a:off x="1154954" y="2351315"/>
            <a:ext cx="8825659" cy="4153988"/>
          </a:xfrm>
        </p:spPr>
        <p:txBody>
          <a:bodyPr>
            <a:normAutofit lnSpcReduction="10000"/>
          </a:bodyPr>
          <a:lstStyle/>
          <a:p>
            <a:r>
              <a:rPr lang="en-US" sz="2000" b="1" dirty="0"/>
              <a:t>Let’s figure out how much energy!!!! Use the table of nuclides to find relevant data.</a:t>
            </a:r>
          </a:p>
          <a:p>
            <a:r>
              <a:rPr lang="en-US" sz="2000" b="1" dirty="0"/>
              <a:t>IB reports </a:t>
            </a:r>
            <a:r>
              <a:rPr lang="en-US" sz="2000" b="1" dirty="0" err="1"/>
              <a:t>E</a:t>
            </a:r>
            <a:r>
              <a:rPr lang="en-US" sz="2000" b="1" baseline="-25000" dirty="0" err="1"/>
              <a:t>s</a:t>
            </a:r>
            <a:r>
              <a:rPr lang="en-US" sz="2000" b="1" dirty="0"/>
              <a:t> = 7.0 x 10</a:t>
            </a:r>
            <a:r>
              <a:rPr lang="en-US" sz="2000" b="1" baseline="30000" dirty="0"/>
              <a:t>13</a:t>
            </a:r>
            <a:r>
              <a:rPr lang="en-US" sz="2000" b="1" dirty="0"/>
              <a:t> J/kg for </a:t>
            </a:r>
            <a:r>
              <a:rPr lang="en-US" sz="2000" b="1" baseline="30000" dirty="0"/>
              <a:t>235</a:t>
            </a:r>
            <a:r>
              <a:rPr lang="en-US" sz="2000" b="1" dirty="0"/>
              <a:t>U</a:t>
            </a:r>
          </a:p>
          <a:p>
            <a:endParaRPr lang="en-US" sz="2000" b="1" dirty="0"/>
          </a:p>
          <a:p>
            <a:pPr marL="0" indent="0">
              <a:buNone/>
            </a:pPr>
            <a:endParaRPr lang="en-US" sz="2000" b="1" dirty="0"/>
          </a:p>
          <a:p>
            <a:r>
              <a:rPr lang="en-US" sz="2000" b="1" dirty="0"/>
              <a:t>Mass of </a:t>
            </a:r>
            <a:r>
              <a:rPr lang="en-US" sz="2000" b="1" baseline="30000" dirty="0"/>
              <a:t>235</a:t>
            </a:r>
            <a:r>
              <a:rPr lang="en-US" sz="2000" b="1" dirty="0"/>
              <a:t>U nucleus = atomic mass – 92 (m</a:t>
            </a:r>
            <a:r>
              <a:rPr lang="en-US" sz="2000" b="1" baseline="-25000" dirty="0"/>
              <a:t>e</a:t>
            </a:r>
            <a:r>
              <a:rPr lang="en-US" sz="2000" b="1" dirty="0"/>
              <a:t>) = ? u</a:t>
            </a:r>
          </a:p>
          <a:p>
            <a:r>
              <a:rPr lang="en-US" sz="2000" b="1" dirty="0"/>
              <a:t>Mass of </a:t>
            </a:r>
            <a:r>
              <a:rPr lang="en-US" sz="2000" b="1" baseline="30000" dirty="0"/>
              <a:t>140</a:t>
            </a:r>
            <a:r>
              <a:rPr lang="en-US" sz="2000" b="1" dirty="0"/>
              <a:t>Ba nucleus = atomic mass – 56 (m</a:t>
            </a:r>
            <a:r>
              <a:rPr lang="en-US" sz="2000" b="1" baseline="-25000" dirty="0"/>
              <a:t>e</a:t>
            </a:r>
            <a:r>
              <a:rPr lang="en-US" sz="2000" b="1" dirty="0"/>
              <a:t>) = ? u</a:t>
            </a:r>
          </a:p>
          <a:p>
            <a:r>
              <a:rPr lang="en-US" sz="2000" b="1" dirty="0"/>
              <a:t>Mass of </a:t>
            </a:r>
            <a:r>
              <a:rPr lang="en-US" sz="2000" b="1" baseline="30000" dirty="0"/>
              <a:t>93</a:t>
            </a:r>
            <a:r>
              <a:rPr lang="en-US" sz="2000" b="1" dirty="0"/>
              <a:t>Kr nucleus = atomic mass – 36 (m</a:t>
            </a:r>
            <a:r>
              <a:rPr lang="en-US" sz="2000" b="1" baseline="-25000" dirty="0"/>
              <a:t>e</a:t>
            </a:r>
            <a:r>
              <a:rPr lang="en-US" sz="2000" b="1" dirty="0"/>
              <a:t>) = ? u</a:t>
            </a:r>
          </a:p>
          <a:p>
            <a:r>
              <a:rPr lang="en-US" sz="2000" b="1" dirty="0">
                <a:sym typeface="Euclid Symbol" panose="05050102010706020507" pitchFamily="18" charset="2"/>
              </a:rPr>
              <a:t>m = (reactants – products) = ? u </a:t>
            </a:r>
          </a:p>
          <a:p>
            <a:r>
              <a:rPr lang="en-US" sz="2000" b="1" dirty="0">
                <a:sym typeface="Euclid Symbol" panose="05050102010706020507" pitchFamily="18" charset="2"/>
              </a:rPr>
              <a:t>Energy of this amount of mass in MeV/nucleus (Challenge in J/kg? Compare to specific energy listed.) </a:t>
            </a:r>
            <a:endParaRPr lang="en-US" sz="20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1239231969"/>
              </p:ext>
            </p:extLst>
          </p:nvPr>
        </p:nvGraphicFramePr>
        <p:xfrm>
          <a:off x="2386984" y="3449219"/>
          <a:ext cx="6884702" cy="673666"/>
        </p:xfrm>
        <a:graphic>
          <a:graphicData uri="http://schemas.openxmlformats.org/presentationml/2006/ole">
            <mc:AlternateContent xmlns:mc="http://schemas.openxmlformats.org/markup-compatibility/2006">
              <mc:Choice xmlns:v="urn:schemas-microsoft-com:vml" Requires="v">
                <p:oleObj spid="_x0000_s4112" name="Equation" r:id="rId3" imgW="2463480" imgH="241200" progId="Equation.DSMT4">
                  <p:embed/>
                </p:oleObj>
              </mc:Choice>
              <mc:Fallback>
                <p:oleObj name="Equation" r:id="rId3" imgW="2463480" imgH="241200" progId="Equation.DSMT4">
                  <p:embed/>
                  <p:pic>
                    <p:nvPicPr>
                      <p:cNvPr id="4" name="Object 3"/>
                      <p:cNvPicPr/>
                      <p:nvPr/>
                    </p:nvPicPr>
                    <p:blipFill>
                      <a:blip r:embed="rId4"/>
                      <a:stretch>
                        <a:fillRect/>
                      </a:stretch>
                    </p:blipFill>
                    <p:spPr>
                      <a:xfrm>
                        <a:off x="2386984" y="3449219"/>
                        <a:ext cx="6884702" cy="673666"/>
                      </a:xfrm>
                      <a:prstGeom prst="rect">
                        <a:avLst/>
                      </a:prstGeom>
                    </p:spPr>
                  </p:pic>
                </p:oleObj>
              </mc:Fallback>
            </mc:AlternateContent>
          </a:graphicData>
        </a:graphic>
      </p:graphicFrame>
    </p:spTree>
    <p:extLst>
      <p:ext uri="{BB962C8B-B14F-4D97-AF65-F5344CB8AC3E}">
        <p14:creationId xmlns:p14="http://schemas.microsoft.com/office/powerpoint/2010/main" val="221781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reaction</a:t>
            </a:r>
          </a:p>
        </p:txBody>
      </p:sp>
      <p:sp>
        <p:nvSpPr>
          <p:cNvPr id="3" name="Content Placeholder 2"/>
          <p:cNvSpPr>
            <a:spLocks noGrp="1"/>
          </p:cNvSpPr>
          <p:nvPr>
            <p:ph idx="1"/>
          </p:nvPr>
        </p:nvSpPr>
        <p:spPr>
          <a:xfrm>
            <a:off x="755773" y="2551247"/>
            <a:ext cx="7551068" cy="3967117"/>
          </a:xfrm>
        </p:spPr>
        <p:txBody>
          <a:bodyPr>
            <a:normAutofit fontScale="92500" lnSpcReduction="10000"/>
          </a:bodyPr>
          <a:lstStyle/>
          <a:p>
            <a:r>
              <a:rPr lang="en-US" b="1" dirty="0"/>
              <a:t>Because 3 neutrons are produced from the reaction, the products of one reaction can start the reaction of 3 new fissionable atoms.</a:t>
            </a:r>
          </a:p>
          <a:p>
            <a:r>
              <a:rPr lang="en-US" b="1" dirty="0"/>
              <a:t>Because the natural abundance of U-235 is 0.7%, for natural uranium there is a limited chance that a neutron released will hit another fissionable atom. </a:t>
            </a:r>
          </a:p>
          <a:p>
            <a:r>
              <a:rPr lang="en-US" b="1" dirty="0"/>
              <a:t>Isotopic enrichment is required using highly specialized centrifuges that can distinguish the different isotopes of uranium.</a:t>
            </a:r>
          </a:p>
          <a:p>
            <a:r>
              <a:rPr lang="en-US" b="1" dirty="0"/>
              <a:t>The mass of U-235 required for a nuclear reaction to be sustained by the chain reaction is the </a:t>
            </a:r>
            <a:r>
              <a:rPr lang="en-US" b="1" u="sng" dirty="0"/>
              <a:t>critical mass.</a:t>
            </a:r>
            <a:endParaRPr lang="en-US" b="1" dirty="0"/>
          </a:p>
          <a:p>
            <a:r>
              <a:rPr lang="en-US" b="1" dirty="0"/>
              <a:t>Samples with a mass greater than the critical mass are used to make weapons.</a:t>
            </a:r>
          </a:p>
          <a:p>
            <a:r>
              <a:rPr lang="en-US" b="1" dirty="0"/>
              <a:t>Uncontrolled fission reactions are bombs. Controlled fission reactions are nuclear power plants.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904" y="2883115"/>
            <a:ext cx="3451569" cy="3002530"/>
          </a:xfrm>
          <a:prstGeom prst="rect">
            <a:avLst/>
          </a:prstGeom>
        </p:spPr>
      </p:pic>
    </p:spTree>
    <p:extLst>
      <p:ext uri="{BB962C8B-B14F-4D97-AF65-F5344CB8AC3E}">
        <p14:creationId xmlns:p14="http://schemas.microsoft.com/office/powerpoint/2010/main" val="234745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Fusion</a:t>
            </a:r>
          </a:p>
        </p:txBody>
      </p:sp>
      <p:sp>
        <p:nvSpPr>
          <p:cNvPr id="3" name="Content Placeholder 2"/>
          <p:cNvSpPr>
            <a:spLocks noGrp="1"/>
          </p:cNvSpPr>
          <p:nvPr>
            <p:ph idx="1"/>
          </p:nvPr>
        </p:nvSpPr>
        <p:spPr>
          <a:xfrm>
            <a:off x="1154954" y="2603500"/>
            <a:ext cx="9979211" cy="3416300"/>
          </a:xfrm>
        </p:spPr>
        <p:txBody>
          <a:bodyPr>
            <a:noAutofit/>
          </a:bodyPr>
          <a:lstStyle/>
          <a:p>
            <a:r>
              <a:rPr lang="en-US" sz="2000" b="1" dirty="0"/>
              <a:t>In addition to Fission reactions, nuclear fusion also releases energy.</a:t>
            </a:r>
          </a:p>
          <a:p>
            <a:r>
              <a:rPr lang="en-US" sz="2000" b="1" dirty="0"/>
              <a:t>Note: All possible nuclear reactions go from less stable to more stable states with the release of some amount of energy.  True for both natural decays and induced transmutations, including both fission and fusion reactions.        </a:t>
            </a:r>
          </a:p>
          <a:p>
            <a:r>
              <a:rPr lang="en-US" sz="2000" b="1" dirty="0"/>
              <a:t>Fusion is the nuclear process the sun uses to create energy. (3-10x more than fission)</a:t>
            </a:r>
          </a:p>
          <a:p>
            <a:r>
              <a:rPr lang="en-US" sz="2000" b="1" dirty="0"/>
              <a:t>The H-bomb is an application of an uncontrolled Fusion reaction.</a:t>
            </a:r>
          </a:p>
          <a:p>
            <a:r>
              <a:rPr lang="en-US" sz="2000" b="1" dirty="0"/>
              <a:t>We have not yet learned how to maintain a controlled fusion reaction.</a:t>
            </a:r>
          </a:p>
          <a:p>
            <a:pPr lvl="1"/>
            <a:r>
              <a:rPr lang="en-US" sz="1800" b="1" dirty="0"/>
              <a:t>Why?  Because Fusion requires a very high temperature to get the reaction to ignite.</a:t>
            </a:r>
          </a:p>
        </p:txBody>
      </p:sp>
    </p:spTree>
    <p:extLst>
      <p:ext uri="{BB962C8B-B14F-4D97-AF65-F5344CB8AC3E}">
        <p14:creationId xmlns:p14="http://schemas.microsoft.com/office/powerpoint/2010/main" val="403780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Fusion</a:t>
            </a:r>
          </a:p>
        </p:txBody>
      </p:sp>
      <p:sp>
        <p:nvSpPr>
          <p:cNvPr id="3" name="Content Placeholder 2"/>
          <p:cNvSpPr>
            <a:spLocks noGrp="1"/>
          </p:cNvSpPr>
          <p:nvPr>
            <p:ph idx="1"/>
          </p:nvPr>
        </p:nvSpPr>
        <p:spPr>
          <a:xfrm>
            <a:off x="546054" y="2498995"/>
            <a:ext cx="9979211" cy="3927929"/>
          </a:xfrm>
        </p:spPr>
        <p:txBody>
          <a:bodyPr>
            <a:normAutofit/>
          </a:bodyPr>
          <a:lstStyle/>
          <a:p>
            <a:r>
              <a:rPr lang="en-US" b="1" dirty="0"/>
              <a:t>In the sun, the process is three steps:</a:t>
            </a:r>
          </a:p>
          <a:p>
            <a:pPr lvl="1"/>
            <a:r>
              <a:rPr lang="en-US" b="1" dirty="0"/>
              <a:t>Two protons produce a deuterium, and a positron</a:t>
            </a:r>
          </a:p>
          <a:p>
            <a:pPr lvl="1"/>
            <a:r>
              <a:rPr lang="en-US" b="1" dirty="0"/>
              <a:t>A third proton collides with the deuterium to form helium-3 and a gamma ray</a:t>
            </a:r>
          </a:p>
          <a:p>
            <a:pPr lvl="1"/>
            <a:r>
              <a:rPr lang="en-US" b="1" dirty="0"/>
              <a:t>Two of the helium-3 nuclei collide to create a helium-4 nucleus and two extra protons.</a:t>
            </a:r>
          </a:p>
          <a:p>
            <a:pPr lvl="1"/>
            <a:r>
              <a:rPr lang="en-US" b="1" dirty="0"/>
              <a:t>The net reaction is </a:t>
            </a:r>
          </a:p>
          <a:p>
            <a:r>
              <a:rPr lang="en-US" b="1" dirty="0">
                <a:sym typeface="Wingdings" panose="05000000000000000000" pitchFamily="2" charset="2"/>
              </a:rPr>
              <a:t>A Holy grail of nuclear research is to achieve this kind of fusion reaction at or near room temperature. So called “cold fusion”. (Cold here means something less than 10</a:t>
            </a:r>
            <a:r>
              <a:rPr lang="en-US" b="1" baseline="30000" dirty="0">
                <a:sym typeface="Wingdings" panose="05000000000000000000" pitchFamily="2" charset="2"/>
              </a:rPr>
              <a:t>4</a:t>
            </a:r>
            <a:r>
              <a:rPr lang="en-US" b="1" dirty="0">
                <a:sym typeface="Wingdings" panose="05000000000000000000" pitchFamily="2" charset="2"/>
              </a:rPr>
              <a:t> Kelvin. Even fusion at 100</a:t>
            </a:r>
            <a:r>
              <a:rPr lang="en-US" b="1" baseline="30000" dirty="0">
                <a:sym typeface="Wingdings" panose="05000000000000000000" pitchFamily="2" charset="2"/>
              </a:rPr>
              <a:t>o</a:t>
            </a:r>
            <a:r>
              <a:rPr lang="en-US" b="1" dirty="0">
                <a:sym typeface="Wingdings" panose="05000000000000000000" pitchFamily="2" charset="2"/>
              </a:rPr>
              <a:t>C would be considered cold.) </a:t>
            </a:r>
          </a:p>
          <a:p>
            <a:r>
              <a:rPr lang="en-US" b="1" dirty="0">
                <a:sym typeface="Wingdings" panose="05000000000000000000" pitchFamily="2" charset="2"/>
              </a:rPr>
              <a:t>Fusion also doesn’t use fuel rods so it doesn’t create problematic nuclear waste from the spent fuel rods.</a:t>
            </a:r>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4102419" y="3943033"/>
                <a:ext cx="5377219" cy="4406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4</m:t>
                      </m:r>
                      <m:sPre>
                        <m:sPrePr>
                          <m:ctrlPr>
                            <a:rPr lang="en-US" sz="2800" b="0" i="1" smtClean="0">
                              <a:latin typeface="Cambria Math" panose="02040503050406030204" pitchFamily="18" charset="0"/>
                            </a:rPr>
                          </m:ctrlPr>
                        </m:sPrePr>
                        <m:sub>
                          <m:r>
                            <a:rPr lang="en-US" sz="2800" b="0" i="1" smtClean="0">
                              <a:latin typeface="Cambria Math" panose="02040503050406030204" pitchFamily="18" charset="0"/>
                            </a:rPr>
                            <m:t>1</m:t>
                          </m:r>
                        </m:sub>
                        <m:sup>
                          <m:r>
                            <a:rPr lang="en-US" sz="2800" b="0" i="1" smtClean="0">
                              <a:latin typeface="Cambria Math" panose="02040503050406030204" pitchFamily="18" charset="0"/>
                            </a:rPr>
                            <m:t>1</m:t>
                          </m:r>
                        </m:sup>
                        <m:e>
                          <m:r>
                            <m:rPr>
                              <m:nor/>
                            </m:rPr>
                            <a:rPr lang="en-US" sz="2800" b="0" i="0" smtClean="0">
                              <a:latin typeface="Cambria Math" panose="02040503050406030204" pitchFamily="18" charset="0"/>
                            </a:rPr>
                            <m:t>p</m:t>
                          </m:r>
                          <m:r>
                            <a:rPr lang="en-US" sz="2800" b="0" i="1" smtClean="0">
                              <a:latin typeface="Cambria Math" panose="02040503050406030204" pitchFamily="18" charset="0"/>
                              <a:ea typeface="Cambria Math" panose="02040503050406030204" pitchFamily="18" charset="0"/>
                            </a:rPr>
                            <m:t>→</m:t>
                          </m:r>
                        </m:e>
                      </m:sPre>
                      <m:sPre>
                        <m:sPrePr>
                          <m:ctrlPr>
                            <a:rPr lang="en-US" sz="2800" b="0" i="1" smtClean="0">
                              <a:latin typeface="Cambria Math" panose="02040503050406030204" pitchFamily="18" charset="0"/>
                            </a:rPr>
                          </m:ctrlPr>
                        </m:sPrePr>
                        <m:sub>
                          <m:r>
                            <a:rPr lang="en-US" sz="2800" b="0" i="1" smtClean="0">
                              <a:latin typeface="Cambria Math" panose="02040503050406030204" pitchFamily="18" charset="0"/>
                            </a:rPr>
                            <m:t>2</m:t>
                          </m:r>
                        </m:sub>
                        <m:sup>
                          <m:r>
                            <a:rPr lang="en-US" sz="2800" b="0" i="1" smtClean="0">
                              <a:latin typeface="Cambria Math" panose="02040503050406030204" pitchFamily="18" charset="0"/>
                            </a:rPr>
                            <m:t>4</m:t>
                          </m:r>
                        </m:sup>
                        <m:e>
                          <m:r>
                            <m:rPr>
                              <m:nor/>
                            </m:rPr>
                            <a:rPr lang="en-US" sz="2800" b="0" i="0" smtClean="0">
                              <a:latin typeface="Cambria Math" panose="02040503050406030204" pitchFamily="18" charset="0"/>
                            </a:rPr>
                            <m:t>He</m:t>
                          </m:r>
                          <m:r>
                            <m:rPr>
                              <m:nor/>
                            </m:rPr>
                            <a:rPr lang="en-US" sz="2800" b="0" i="0"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 </m:t>
                          </m:r>
                          <m:sPre>
                            <m:sPrePr>
                              <m:ctrlPr>
                                <a:rPr lang="en-US" sz="2800" b="0" i="1" smtClean="0">
                                  <a:latin typeface="Cambria Math" panose="02040503050406030204" pitchFamily="18" charset="0"/>
                                  <a:ea typeface="Cambria Math" panose="02040503050406030204" pitchFamily="18" charset="0"/>
                                </a:rPr>
                              </m:ctrlPr>
                            </m:sPrePr>
                            <m:sub>
                              <m:r>
                                <a:rPr lang="en-US" sz="2800" b="0" i="1" smtClean="0">
                                  <a:latin typeface="Cambria Math" panose="02040503050406030204" pitchFamily="18" charset="0"/>
                                  <a:ea typeface="Cambria Math" panose="02040503050406030204" pitchFamily="18" charset="0"/>
                                </a:rPr>
                                <m:t>+1</m:t>
                              </m:r>
                            </m:sub>
                            <m:sup>
                              <m:r>
                                <a:rPr lang="en-US" sz="2800" b="0" i="1" smtClean="0">
                                  <a:latin typeface="Cambria Math" panose="02040503050406030204" pitchFamily="18" charset="0"/>
                                </a:rPr>
                                <m:t>0</m:t>
                              </m:r>
                            </m:sup>
                            <m:e>
                              <m:r>
                                <a:rPr lang="en-US" sz="2800" b="0" i="1" smtClean="0">
                                  <a:latin typeface="Cambria Math" panose="02040503050406030204" pitchFamily="18" charset="0"/>
                                </a:rPr>
                                <m:t>𝑒</m:t>
                              </m:r>
                            </m:e>
                          </m:sPre>
                          <m:r>
                            <a:rPr lang="en-US" sz="2800" b="0" i="1" smtClean="0">
                              <a:latin typeface="Cambria Math" panose="02040503050406030204" pitchFamily="18" charset="0"/>
                            </a:rPr>
                            <m:t>+</m:t>
                          </m:r>
                          <m:r>
                            <a:rPr lang="en-US" sz="2800" b="0" i="1" smtClean="0">
                              <a:latin typeface="Cambria Math" panose="02040503050406030204" pitchFamily="18" charset="0"/>
                            </a:rPr>
                            <m:t>𝑒𝑛𝑒𝑟𝑔𝑦</m:t>
                          </m:r>
                          <m:r>
                            <a:rPr lang="en-US" sz="2800" b="0" i="1" smtClean="0">
                              <a:latin typeface="Cambria Math" panose="02040503050406030204" pitchFamily="18" charset="0"/>
                              <a:ea typeface="Cambria Math" panose="02040503050406030204" pitchFamily="18" charset="0"/>
                            </a:rPr>
                            <m:t>  </m:t>
                          </m:r>
                        </m:e>
                      </m:sPre>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102419" y="3943033"/>
                <a:ext cx="5377219" cy="44063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7066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39092</TotalTime>
  <Words>936</Words>
  <Application>Microsoft Office PowerPoint</Application>
  <PresentationFormat>Widescreen</PresentationFormat>
  <Paragraphs>86</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Cambria Math</vt:lpstr>
      <vt:lpstr>Century Gothic</vt:lpstr>
      <vt:lpstr>Wingdings 3</vt:lpstr>
      <vt:lpstr>Ion Boardroom</vt:lpstr>
      <vt:lpstr>Equation</vt:lpstr>
      <vt:lpstr>Physics 4 – March 12, 2020</vt:lpstr>
      <vt:lpstr>Objectives/Agenda/Assignment</vt:lpstr>
      <vt:lpstr>Nuclear decays as nuclear reactions</vt:lpstr>
      <vt:lpstr>Induced Transmutation</vt:lpstr>
      <vt:lpstr>Nuclear Fission</vt:lpstr>
      <vt:lpstr>Energy of nuclear fission</vt:lpstr>
      <vt:lpstr>Chain reaction</vt:lpstr>
      <vt:lpstr>Nuclear Fusion</vt:lpstr>
      <vt:lpstr>Nuclear Fusion</vt:lpstr>
      <vt:lpstr>Nuclear reactions</vt:lpstr>
      <vt:lpstr>Exit slip and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442</cp:revision>
  <dcterms:created xsi:type="dcterms:W3CDTF">2015-08-11T02:33:52Z</dcterms:created>
  <dcterms:modified xsi:type="dcterms:W3CDTF">2020-03-12T22:18:14Z</dcterms:modified>
</cp:coreProperties>
</file>